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4" r:id="rId3"/>
    <p:sldId id="257" r:id="rId4"/>
    <p:sldId id="259" r:id="rId5"/>
    <p:sldId id="260" r:id="rId6"/>
    <p:sldId id="262" r:id="rId7"/>
    <p:sldId id="261" r:id="rId8"/>
    <p:sldId id="263"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4580"/>
  </p:normalViewPr>
  <p:slideViewPr>
    <p:cSldViewPr snapToGrid="0" snapToObjects="1">
      <p:cViewPr>
        <p:scale>
          <a:sx n="127" d="100"/>
          <a:sy n="127" d="100"/>
        </p:scale>
        <p:origin x="4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EA7F8-A6F7-A247-8DC8-7EA607487950}" type="datetimeFigureOut">
              <a:rPr lang="en-US" smtClean="0"/>
              <a:t>4/26/16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DC386-1EF0-AF44-85E4-16808C3EC78E}" type="slidenum">
              <a:rPr lang="en-US" smtClean="0"/>
              <a:t>‹#›</a:t>
            </a:fld>
            <a:endParaRPr lang="en-US"/>
          </a:p>
        </p:txBody>
      </p:sp>
    </p:spTree>
    <p:extLst>
      <p:ext uri="{BB962C8B-B14F-4D97-AF65-F5344CB8AC3E}">
        <p14:creationId xmlns:p14="http://schemas.microsoft.com/office/powerpoint/2010/main" val="1005152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DC386-1EF0-AF44-85E4-16808C3EC78E}" type="slidenum">
              <a:rPr lang="en-US" smtClean="0"/>
              <a:t>4</a:t>
            </a:fld>
            <a:endParaRPr lang="en-US"/>
          </a:p>
        </p:txBody>
      </p:sp>
    </p:spTree>
    <p:extLst>
      <p:ext uri="{BB962C8B-B14F-4D97-AF65-F5344CB8AC3E}">
        <p14:creationId xmlns:p14="http://schemas.microsoft.com/office/powerpoint/2010/main" val="148487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DC386-1EF0-AF44-85E4-16808C3EC78E}" type="slidenum">
              <a:rPr lang="en-US" smtClean="0"/>
              <a:t>5</a:t>
            </a:fld>
            <a:endParaRPr lang="en-US"/>
          </a:p>
        </p:txBody>
      </p:sp>
    </p:spTree>
    <p:extLst>
      <p:ext uri="{BB962C8B-B14F-4D97-AF65-F5344CB8AC3E}">
        <p14:creationId xmlns:p14="http://schemas.microsoft.com/office/powerpoint/2010/main" val="201626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DC386-1EF0-AF44-85E4-16808C3EC78E}" type="slidenum">
              <a:rPr lang="en-US" smtClean="0"/>
              <a:t>6</a:t>
            </a:fld>
            <a:endParaRPr lang="en-US"/>
          </a:p>
        </p:txBody>
      </p:sp>
    </p:spTree>
    <p:extLst>
      <p:ext uri="{BB962C8B-B14F-4D97-AF65-F5344CB8AC3E}">
        <p14:creationId xmlns:p14="http://schemas.microsoft.com/office/powerpoint/2010/main" val="61516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DC386-1EF0-AF44-85E4-16808C3EC78E}" type="slidenum">
              <a:rPr lang="en-US" smtClean="0"/>
              <a:t>7</a:t>
            </a:fld>
            <a:endParaRPr lang="en-US"/>
          </a:p>
        </p:txBody>
      </p:sp>
    </p:spTree>
    <p:extLst>
      <p:ext uri="{BB962C8B-B14F-4D97-AF65-F5344CB8AC3E}">
        <p14:creationId xmlns:p14="http://schemas.microsoft.com/office/powerpoint/2010/main" val="201574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DC386-1EF0-AF44-85E4-16808C3EC78E}" type="slidenum">
              <a:rPr lang="en-US" smtClean="0"/>
              <a:t>8</a:t>
            </a:fld>
            <a:endParaRPr lang="en-US"/>
          </a:p>
        </p:txBody>
      </p:sp>
    </p:spTree>
    <p:extLst>
      <p:ext uri="{BB962C8B-B14F-4D97-AF65-F5344CB8AC3E}">
        <p14:creationId xmlns:p14="http://schemas.microsoft.com/office/powerpoint/2010/main" val="202457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4/26/16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4/26/16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4/26/16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4/26/16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4/26/16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4/26/16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4/26/16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VMxjzWHbyFM" TargetMode="External"/><Relationship Id="rId4" Type="http://schemas.openxmlformats.org/officeDocument/2006/relationships/hyperlink" Target="https://www.youtube.com/watch?v=UXh_7wbnS3A" TargetMode="External"/><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hyperlink" Target="https://www.youtube.com/watch?v=loI584OFVpE" TargetMode="External"/></Relationships>
</file>

<file path=ppt/slides/_rels/slide9.xml.rels><?xml version="1.0" encoding="UTF-8" standalone="yes"?>
<Relationships xmlns="http://schemas.openxmlformats.org/package/2006/relationships"><Relationship Id="rId9" Type="http://schemas.openxmlformats.org/officeDocument/2006/relationships/hyperlink" Target="https://en.wikipedia.org/wiki/Timeline_of_the_evolutionary_history_of_life" TargetMode="External"/><Relationship Id="rId20" Type="http://schemas.openxmlformats.org/officeDocument/2006/relationships/hyperlink" Target="http://globalreefproject.com/technical-publications-coral-reef-history.php" TargetMode="External"/><Relationship Id="rId21" Type="http://schemas.openxmlformats.org/officeDocument/2006/relationships/hyperlink" Target="NULL" TargetMode="External"/><Relationship Id="rId22" Type="http://schemas.openxmlformats.org/officeDocument/2006/relationships/hyperlink" Target="NULL" TargetMode="External"/><Relationship Id="rId23" Type="http://schemas.openxmlformats.org/officeDocument/2006/relationships/hyperlink" Target="http://www.ck12.org/user:Y3JpcGVjQGxjc2MuazEyLmluLnVz/section/Erosion-and-Deposition-by-Waves/" TargetMode="External"/><Relationship Id="rId24" Type="http://schemas.openxmlformats.org/officeDocument/2006/relationships/hyperlink" Target="https://en.wikipedia.org/wiki/Marine_habitats" TargetMode="External"/><Relationship Id="rId25" Type="http://schemas.openxmlformats.org/officeDocument/2006/relationships/hyperlink" Target="http://www.ck12.org/earth-science/Landforms-from-Wave-Erosion-and-Deposition/lesson/Landforms-from-Wave-Erosion-and-Deposition-HS-ES/" TargetMode="External"/><Relationship Id="rId26" Type="http://schemas.openxmlformats.org/officeDocument/2006/relationships/hyperlink" Target="https://en.wikipedia.org/wiki/Coastal_erosion" TargetMode="External"/><Relationship Id="rId27" Type="http://schemas.openxmlformats.org/officeDocument/2006/relationships/hyperlink" Target="http://education.nationalgeographic.org/encyclopedia/ice-sheet/" TargetMode="External"/><Relationship Id="rId28" Type="http://schemas.openxmlformats.org/officeDocument/2006/relationships/hyperlink" Target="https://en.wikipedia.org/wiki/Ice_sheet" TargetMode="External"/><Relationship Id="rId29" Type="http://schemas.openxmlformats.org/officeDocument/2006/relationships/hyperlink" Target="http://scied.ucar.edu/shortcontent/geosphere" TargetMode="External"/><Relationship Id="rId30" Type="http://schemas.openxmlformats.org/officeDocument/2006/relationships/hyperlink" Target="https://en.wikipedia.org/wiki/Glacier" TargetMode="External"/><Relationship Id="rId31" Type="http://schemas.openxmlformats.org/officeDocument/2006/relationships/hyperlink" Target="https://en.wikipedia.org/wiki/Ice-sheet_dynamics" TargetMode="External"/><Relationship Id="rId10" Type="http://schemas.openxmlformats.org/officeDocument/2006/relationships/hyperlink" Target="http://www.microbeworld.org/what-is-a-microbe" TargetMode="External"/><Relationship Id="rId11" Type="http://schemas.openxmlformats.org/officeDocument/2006/relationships/hyperlink" Target="http://www.ncbi.nlm.nih.gov/pubmed/12892845" TargetMode="External"/><Relationship Id="rId12" Type="http://schemas.openxmlformats.org/officeDocument/2006/relationships/hyperlink" Target="https://en.wikipedia.org/wiki/Organic_matter" TargetMode="External"/><Relationship Id="rId13" Type="http://schemas.openxmlformats.org/officeDocument/2006/relationships/hyperlink" Target="https://en.wikipedia.org/wiki/Soil_food_web" TargetMode="External"/><Relationship Id="rId14" Type="http://schemas.openxmlformats.org/officeDocument/2006/relationships/hyperlink" Target="https://en.wikipedia.org/wiki/Soil_biology" TargetMode="External"/><Relationship Id="rId15" Type="http://schemas.openxmlformats.org/officeDocument/2006/relationships/hyperlink" Target="http://soilquality.org/indicators/respiration.html" TargetMode="External"/><Relationship Id="rId16" Type="http://schemas.openxmlformats.org/officeDocument/2006/relationships/hyperlink" Target="https://en.wikipedia.org/wiki/Organic_compound" TargetMode="External"/><Relationship Id="rId17" Type="http://schemas.openxmlformats.org/officeDocument/2006/relationships/hyperlink" Target="https://en.wikipedia.org/wiki/Soil" TargetMode="External"/><Relationship Id="rId18" Type="http://schemas.openxmlformats.org/officeDocument/2006/relationships/hyperlink" Target="http://www.encyclopedia.com/topic/Soils.aspx" TargetMode="External"/><Relationship Id="rId19" Type="http://schemas.openxmlformats.org/officeDocument/2006/relationships/hyperlink" Target="https://en.wikipedia.org/wiki/Cementation_(geology)" TargetMode="External"/><Relationship Id="rId1" Type="http://schemas.openxmlformats.org/officeDocument/2006/relationships/slideLayout" Target="../slideLayouts/slideLayout2.xml"/><Relationship Id="rId2" Type="http://schemas.openxmlformats.org/officeDocument/2006/relationships/hyperlink" Target="http://www.britannica.com/science/coevolution" TargetMode="External"/><Relationship Id="rId3" Type="http://schemas.openxmlformats.org/officeDocument/2006/relationships/hyperlink" Target="http://www.cotf.edu/ete/ESS/ESSspheres.html" TargetMode="External"/><Relationship Id="rId4" Type="http://schemas.openxmlformats.org/officeDocument/2006/relationships/hyperlink" Target="http://study.com/academy/lesson/the-four-spheres-of-earth-geosphere-hydrosphere-biosphere-and-atmosphere.html" TargetMode="External"/><Relationship Id="rId5" Type="http://schemas.openxmlformats.org/officeDocument/2006/relationships/hyperlink" Target="https://nsidc.org/cryosphere/allaboutcryosphere.html" TargetMode="External"/><Relationship Id="rId6" Type="http://schemas.openxmlformats.org/officeDocument/2006/relationships/hyperlink" Target="http://education.nationalgeographic.org/encyclopedia/weathering/" TargetMode="External"/><Relationship Id="rId7" Type="http://schemas.openxmlformats.org/officeDocument/2006/relationships/hyperlink" Target="https://en.wikipedia.org/wiki/Geological_history_of_oxygen" TargetMode="External"/><Relationship Id="rId8" Type="http://schemas.openxmlformats.org/officeDocument/2006/relationships/hyperlink" Target="https://en.wikipedia.org/wiki/Great_Oxygenation_Ev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628501"/>
          </a:xfrm>
        </p:spPr>
        <p:txBody>
          <a:bodyPr>
            <a:normAutofit/>
          </a:bodyPr>
          <a:lstStyle/>
          <a:p>
            <a:pPr algn="ctr"/>
            <a:r>
              <a:rPr lang="en-US" dirty="0" smtClean="0">
                <a:latin typeface="Abadi MT Condensed Extra Bold" charset="0"/>
                <a:ea typeface="Abadi MT Condensed Extra Bold" charset="0"/>
                <a:cs typeface="Abadi MT Condensed Extra Bold" charset="0"/>
              </a:rPr>
              <a:t>COEVOLUTION OF THE EARTH’S SYSTEMS AND LIFE ON EARTH</a:t>
            </a:r>
            <a:endParaRPr lang="en-US"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p:txBody>
          <a:bodyPr/>
          <a:lstStyle/>
          <a:p>
            <a:r>
              <a:rPr lang="en-US" dirty="0" smtClean="0">
                <a:latin typeface="Abadi MT Condensed Light" charset="0"/>
                <a:ea typeface="Abadi MT Condensed Light" charset="0"/>
                <a:cs typeface="Abadi MT Condensed Light" charset="0"/>
              </a:rPr>
              <a:t>BY: SAMANTHA GERNAT</a:t>
            </a:r>
            <a:endParaRPr lang="en-US"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388688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2981739"/>
          </a:xfrm>
        </p:spPr>
        <p:txBody>
          <a:bodyPr>
            <a:normAutofit fontScale="90000"/>
          </a:bodyPr>
          <a:lstStyle/>
          <a:p>
            <a:pPr algn="ctr"/>
            <a:r>
              <a:rPr lang="en-US" dirty="0">
                <a:latin typeface="Abadi MT Condensed Extra Bold" charset="0"/>
                <a:ea typeface="Abadi MT Condensed Extra Bold" charset="0"/>
                <a:cs typeface="Abadi MT Condensed Extra Bold" charset="0"/>
              </a:rPr>
              <a:t>Provide evidence for the simultaneous coevolution of Earth's systems and life on </a:t>
            </a:r>
            <a:r>
              <a:rPr lang="en-US">
                <a:latin typeface="Abadi MT Condensed Extra Bold" charset="0"/>
                <a:ea typeface="Abadi MT Condensed Extra Bold" charset="0"/>
                <a:cs typeface="Abadi MT Condensed Extra Bold" charset="0"/>
              </a:rPr>
              <a:t>Earth </a:t>
            </a:r>
            <a:r>
              <a:rPr lang="en-US" smtClean="0">
                <a:latin typeface="Abadi MT Condensed Extra Bold" charset="0"/>
                <a:ea typeface="Abadi MT Condensed Extra Bold" charset="0"/>
                <a:cs typeface="Abadi MT Condensed Extra Bold" charset="0"/>
              </a:rPr>
              <a:t/>
            </a:r>
            <a:br>
              <a:rPr lang="en-US" smtClean="0">
                <a:latin typeface="Abadi MT Condensed Extra Bold" charset="0"/>
                <a:ea typeface="Abadi MT Condensed Extra Bold" charset="0"/>
                <a:cs typeface="Abadi MT Condensed Extra Bold" charset="0"/>
              </a:rPr>
            </a:br>
            <a:endParaRPr lang="en-US"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0" y="2325758"/>
            <a:ext cx="12192000" cy="4532242"/>
          </a:xfrm>
        </p:spPr>
        <p:txBody>
          <a:bodyPr>
            <a:normAutofit/>
          </a:bodyPr>
          <a:lstStyle/>
          <a:p>
            <a:pPr lvl="1" algn="just"/>
            <a:r>
              <a:rPr lang="en-CA" sz="2400" dirty="0"/>
              <a:t>Investigate the changing causes, effects, and feedbacks between the biosphere and Earth’s other systems, where geoscience factors control the evolution of life, which in turn continuously alters Earth’s surface. Examples include how photosynthetic life altered the atmosphere through the production of oxygen, which in turn increased weathering rates and allowed for the evolution of animal life; how microbial life on land increased the formation of soil, which in turn allowed for the evolution of land plants; or how the evolution of corals created reefs that altered patterns of erosion and deposition along coastlines and provided habitats for the evolution of new life forms.</a:t>
            </a:r>
            <a:endParaRPr lang="en-US" sz="2400" dirty="0"/>
          </a:p>
          <a:p>
            <a:pPr lvl="2" algn="just"/>
            <a:r>
              <a:rPr lang="en-CA" sz="2400" dirty="0"/>
              <a:t>The many dynamic and delicate feedbacks between the biosphere and other Earth systems cause a continual co-evolution of Earth’s surface and the life that exists on it. </a:t>
            </a:r>
            <a:endParaRPr lang="en-US" sz="2400" dirty="0"/>
          </a:p>
        </p:txBody>
      </p:sp>
    </p:spTree>
    <p:extLst>
      <p:ext uri="{BB962C8B-B14F-4D97-AF65-F5344CB8AC3E}">
        <p14:creationId xmlns:p14="http://schemas.microsoft.com/office/powerpoint/2010/main" val="153097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46759"/>
            <a:ext cx="4114800" cy="1008889"/>
          </a:xfrm>
        </p:spPr>
        <p:txBody>
          <a:bodyPr/>
          <a:lstStyle/>
          <a:p>
            <a:r>
              <a:rPr lang="en-US" dirty="0" smtClean="0"/>
              <a:t>What is coevolution?</a:t>
            </a:r>
            <a:endParaRPr lang="en-US" dirty="0"/>
          </a:p>
        </p:txBody>
      </p:sp>
      <p:sp>
        <p:nvSpPr>
          <p:cNvPr id="4" name="Text Placeholder 3"/>
          <p:cNvSpPr>
            <a:spLocks noGrp="1"/>
          </p:cNvSpPr>
          <p:nvPr>
            <p:ph type="body" sz="half" idx="2"/>
          </p:nvPr>
        </p:nvSpPr>
        <p:spPr>
          <a:xfrm>
            <a:off x="685800" y="1755649"/>
            <a:ext cx="4114800" cy="4463036"/>
          </a:xfrm>
        </p:spPr>
        <p:txBody>
          <a:bodyPr>
            <a:noAutofit/>
          </a:bodyPr>
          <a:lstStyle/>
          <a:p>
            <a:pPr marL="285750" indent="-285750" algn="just">
              <a:buFont typeface="Wingdings" charset="2"/>
              <a:buChar char="q"/>
            </a:pPr>
            <a:r>
              <a:rPr lang="en-US" sz="2200" dirty="0" smtClean="0"/>
              <a:t>It is the process of reciprocal evolutionary change that occurs between pairs of species or among groups of species as they interact with each other</a:t>
            </a:r>
          </a:p>
          <a:p>
            <a:pPr marL="285750" indent="-285750" algn="just">
              <a:buFont typeface="Wingdings" charset="2"/>
              <a:buChar char="q"/>
            </a:pPr>
            <a:r>
              <a:rPr lang="en-US" sz="2200" dirty="0" smtClean="0"/>
              <a:t>Meaning that both are able to change simultaneously, even though they adapt in  their own particular way</a:t>
            </a:r>
          </a:p>
          <a:p>
            <a:pPr marL="285750" indent="-285750" algn="just">
              <a:buFont typeface="Wingdings" charset="2"/>
              <a:buChar char="q"/>
            </a:pPr>
            <a:r>
              <a:rPr lang="en-US" sz="2200" dirty="0" smtClean="0"/>
              <a:t>Always relying on each other</a:t>
            </a:r>
            <a:endParaRPr lang="en-US" sz="2200" dirty="0"/>
          </a:p>
        </p:txBody>
      </p:sp>
    </p:spTree>
    <p:extLst>
      <p:ext uri="{BB962C8B-B14F-4D97-AF65-F5344CB8AC3E}">
        <p14:creationId xmlns:p14="http://schemas.microsoft.com/office/powerpoint/2010/main" val="914072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46759"/>
            <a:ext cx="4114800" cy="1008889"/>
          </a:xfrm>
        </p:spPr>
        <p:txBody>
          <a:bodyPr/>
          <a:lstStyle/>
          <a:p>
            <a:r>
              <a:rPr lang="en-US" dirty="0" smtClean="0"/>
              <a:t>Earth’s spheres</a:t>
            </a:r>
            <a:br>
              <a:rPr lang="en-US" dirty="0" smtClean="0"/>
            </a:br>
            <a:endParaRPr lang="en-US" dirty="0"/>
          </a:p>
        </p:txBody>
      </p:sp>
      <p:sp>
        <p:nvSpPr>
          <p:cNvPr id="3" name="Content Placeholder 2"/>
          <p:cNvSpPr>
            <a:spLocks noGrp="1"/>
          </p:cNvSpPr>
          <p:nvPr>
            <p:ph idx="1"/>
          </p:nvPr>
        </p:nvSpPr>
        <p:spPr/>
        <p:txBody>
          <a:bodyPr/>
          <a:lstStyle/>
          <a:p>
            <a:r>
              <a:rPr lang="en-US" dirty="0">
                <a:hlinkClick r:id="rId3"/>
              </a:rPr>
              <a:t>https://</a:t>
            </a:r>
            <a:r>
              <a:rPr lang="en-US" dirty="0" smtClean="0">
                <a:hlinkClick r:id="rId3"/>
              </a:rPr>
              <a:t>www.youtube.com/watch?v=VMxjzWHbyFM</a:t>
            </a:r>
            <a:r>
              <a:rPr lang="en-US" dirty="0" smtClean="0"/>
              <a:t> </a:t>
            </a:r>
          </a:p>
          <a:p>
            <a:r>
              <a:rPr lang="en-US" dirty="0">
                <a:hlinkClick r:id="rId4"/>
              </a:rPr>
              <a:t>https://</a:t>
            </a:r>
            <a:r>
              <a:rPr lang="en-US" dirty="0" smtClean="0">
                <a:hlinkClick r:id="rId4"/>
              </a:rPr>
              <a:t>www.youtube.com/watch?v=UXh_7wbnS3A</a:t>
            </a:r>
            <a:endParaRPr lang="en-US" dirty="0" smtClean="0"/>
          </a:p>
          <a:p>
            <a:endParaRPr lang="en-US" dirty="0"/>
          </a:p>
        </p:txBody>
      </p:sp>
      <p:sp>
        <p:nvSpPr>
          <p:cNvPr id="4" name="Text Placeholder 3"/>
          <p:cNvSpPr>
            <a:spLocks noGrp="1"/>
          </p:cNvSpPr>
          <p:nvPr>
            <p:ph type="body" sz="half" idx="2"/>
          </p:nvPr>
        </p:nvSpPr>
        <p:spPr>
          <a:xfrm>
            <a:off x="685800" y="1755649"/>
            <a:ext cx="4114800" cy="4463036"/>
          </a:xfrm>
        </p:spPr>
        <p:txBody>
          <a:bodyPr>
            <a:noAutofit/>
          </a:bodyPr>
          <a:lstStyle/>
          <a:p>
            <a:pPr marL="285750" indent="-285750" algn="just">
              <a:buFont typeface="Wingdings" charset="2"/>
              <a:buChar char="q"/>
            </a:pPr>
            <a:r>
              <a:rPr lang="en-US" sz="2200" dirty="0" smtClean="0"/>
              <a:t>Biosphere </a:t>
            </a:r>
          </a:p>
          <a:p>
            <a:pPr marL="285750" indent="-285750" algn="just">
              <a:buFont typeface="Wingdings" charset="2"/>
              <a:buChar char="q"/>
            </a:pPr>
            <a:r>
              <a:rPr lang="en-US" sz="2200" dirty="0" smtClean="0"/>
              <a:t>Atmosphere</a:t>
            </a:r>
            <a:endParaRPr lang="en-US" sz="2200" dirty="0"/>
          </a:p>
          <a:p>
            <a:pPr marL="285750" indent="-285750" algn="just">
              <a:buFont typeface="Wingdings" charset="2"/>
              <a:buChar char="q"/>
            </a:pPr>
            <a:r>
              <a:rPr lang="en-US" sz="2200" dirty="0" smtClean="0"/>
              <a:t>Geosphere</a:t>
            </a:r>
          </a:p>
          <a:p>
            <a:pPr marL="285750" indent="-285750" algn="just">
              <a:buFont typeface="Wingdings" charset="2"/>
              <a:buChar char="q"/>
            </a:pPr>
            <a:r>
              <a:rPr lang="en-US" sz="2200" dirty="0" smtClean="0"/>
              <a:t>Hydrosphere</a:t>
            </a:r>
          </a:p>
          <a:p>
            <a:pPr marL="285750" indent="-285750" algn="just">
              <a:buFont typeface="Wingdings" charset="2"/>
              <a:buChar char="q"/>
            </a:pPr>
            <a:r>
              <a:rPr lang="en-US" sz="2200" dirty="0" smtClean="0"/>
              <a:t>Lithosphere</a:t>
            </a:r>
          </a:p>
          <a:p>
            <a:pPr marL="285750" indent="-285750" algn="just">
              <a:buFont typeface="Wingdings" charset="2"/>
              <a:buChar char="q"/>
            </a:pPr>
            <a:r>
              <a:rPr lang="en-US" sz="2200" dirty="0" smtClean="0"/>
              <a:t>Cryosphere</a:t>
            </a:r>
          </a:p>
          <a:p>
            <a:pPr marL="285750" indent="-285750" algn="just">
              <a:buFont typeface="Wingdings" charset="2"/>
              <a:buChar char="q"/>
            </a:pPr>
            <a:endParaRPr lang="en-US" sz="2200" dirty="0"/>
          </a:p>
        </p:txBody>
      </p:sp>
    </p:spTree>
    <p:extLst>
      <p:ext uri="{BB962C8B-B14F-4D97-AF65-F5344CB8AC3E}">
        <p14:creationId xmlns:p14="http://schemas.microsoft.com/office/powerpoint/2010/main" val="27814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4995582" cy="965200"/>
          </a:xfrm>
        </p:spPr>
        <p:txBody>
          <a:bodyPr>
            <a:normAutofit fontScale="90000"/>
          </a:bodyPr>
          <a:lstStyle/>
          <a:p>
            <a:pPr algn="ctr"/>
            <a:r>
              <a:rPr lang="en-US" b="1" dirty="0" smtClean="0"/>
              <a:t>Photosynthetic life vs. Atmosphere</a:t>
            </a:r>
            <a:endParaRPr lang="en-US" b="1" dirty="0"/>
          </a:p>
        </p:txBody>
      </p:sp>
      <p:sp>
        <p:nvSpPr>
          <p:cNvPr id="4" name="Text Placeholder 3"/>
          <p:cNvSpPr>
            <a:spLocks noGrp="1"/>
          </p:cNvSpPr>
          <p:nvPr>
            <p:ph type="body" sz="half" idx="2"/>
          </p:nvPr>
        </p:nvSpPr>
        <p:spPr>
          <a:xfrm>
            <a:off x="0" y="965200"/>
            <a:ext cx="4995582" cy="5892800"/>
          </a:xfrm>
        </p:spPr>
        <p:txBody>
          <a:bodyPr>
            <a:noAutofit/>
          </a:bodyPr>
          <a:lstStyle/>
          <a:p>
            <a:pPr marL="285750" indent="-285750" algn="just">
              <a:buFont typeface="Wingdings" charset="2"/>
              <a:buChar char="q"/>
            </a:pPr>
            <a:r>
              <a:rPr lang="en-US" sz="2450" dirty="0" smtClean="0"/>
              <a:t>Plants create oxygen through photosynthesis</a:t>
            </a:r>
          </a:p>
          <a:p>
            <a:pPr marL="285750" indent="-285750" algn="just">
              <a:buFont typeface="Wingdings" charset="2"/>
              <a:buChar char="q"/>
            </a:pPr>
            <a:r>
              <a:rPr lang="en-US" sz="2450" dirty="0"/>
              <a:t>I</a:t>
            </a:r>
            <a:r>
              <a:rPr lang="en-US" sz="2450" dirty="0" smtClean="0"/>
              <a:t>ncrease in weathering rates </a:t>
            </a:r>
          </a:p>
          <a:p>
            <a:pPr marL="285750" indent="-285750" algn="just">
              <a:buFont typeface="Wingdings" charset="2"/>
              <a:buChar char="q"/>
            </a:pPr>
            <a:r>
              <a:rPr lang="en-US" sz="2450" dirty="0"/>
              <a:t>Weathering: Process at which rocks are broken down</a:t>
            </a:r>
          </a:p>
          <a:p>
            <a:pPr marL="742950" lvl="1" indent="-285750" algn="just">
              <a:buFont typeface="Wingdings" charset="2"/>
              <a:buChar char="q"/>
            </a:pPr>
            <a:r>
              <a:rPr lang="en-US" sz="2450" dirty="0"/>
              <a:t>Chemical/Physical</a:t>
            </a:r>
          </a:p>
          <a:p>
            <a:pPr marL="742950" lvl="1" indent="-285750" algn="just">
              <a:buFont typeface="Wingdings" charset="2"/>
              <a:buChar char="q"/>
            </a:pPr>
            <a:r>
              <a:rPr lang="en-US" sz="2450" dirty="0"/>
              <a:t>Oxygen </a:t>
            </a:r>
          </a:p>
          <a:p>
            <a:pPr marL="742950" lvl="1" indent="-285750" algn="just">
              <a:buFont typeface="Wingdings" charset="2"/>
              <a:buChar char="q"/>
            </a:pPr>
            <a:r>
              <a:rPr lang="en-US" sz="2450" dirty="0"/>
              <a:t>Carried by </a:t>
            </a:r>
            <a:r>
              <a:rPr lang="en-US" sz="2450" dirty="0" smtClean="0"/>
              <a:t>erosion</a:t>
            </a:r>
          </a:p>
          <a:p>
            <a:pPr marL="285750" indent="-285750" algn="just">
              <a:buFont typeface="Wingdings" charset="2"/>
              <a:buChar char="q"/>
            </a:pPr>
            <a:r>
              <a:rPr lang="en-US" sz="2450" dirty="0" smtClean="0"/>
              <a:t>Before, Earth = no free oxygen</a:t>
            </a:r>
          </a:p>
          <a:p>
            <a:pPr marL="285750" indent="-285750" algn="just">
              <a:buFont typeface="Wingdings" charset="2"/>
              <a:buChar char="q"/>
            </a:pPr>
            <a:r>
              <a:rPr lang="en-US" sz="2450" dirty="0" smtClean="0"/>
              <a:t>Great Oxidation = O</a:t>
            </a:r>
            <a:r>
              <a:rPr lang="en-US" sz="2450" baseline="-25000" dirty="0" smtClean="0"/>
              <a:t>2</a:t>
            </a:r>
            <a:endParaRPr lang="en-US" sz="2450" dirty="0" smtClean="0"/>
          </a:p>
          <a:p>
            <a:pPr marL="285750" indent="-285750" algn="just">
              <a:buFont typeface="Wingdings" charset="2"/>
              <a:buChar char="q"/>
            </a:pPr>
            <a:r>
              <a:rPr lang="en-US" sz="2450" dirty="0"/>
              <a:t>Ozone layer = ultraviolet </a:t>
            </a:r>
            <a:r>
              <a:rPr lang="en-US" sz="2450" dirty="0" smtClean="0"/>
              <a:t>radiation</a:t>
            </a:r>
          </a:p>
          <a:p>
            <a:pPr marL="285750" indent="-285750" algn="just">
              <a:buFont typeface="Wingdings" charset="2"/>
              <a:buChar char="q"/>
            </a:pPr>
            <a:r>
              <a:rPr lang="en-US" sz="2450" dirty="0" smtClean="0"/>
              <a:t>Allow bigger animals to live</a:t>
            </a:r>
          </a:p>
          <a:p>
            <a:pPr marL="285750" indent="-285750" algn="just">
              <a:buFont typeface="Wingdings" charset="2"/>
              <a:buChar char="q"/>
            </a:pPr>
            <a:endParaRPr lang="en-US" sz="2200" dirty="0" smtClean="0"/>
          </a:p>
          <a:p>
            <a:pPr marL="285750" indent="-285750" algn="just">
              <a:buFont typeface="Wingdings" charset="2"/>
              <a:buChar char="q"/>
            </a:pPr>
            <a:endParaRPr lang="en-US" sz="2200" dirty="0"/>
          </a:p>
        </p:txBody>
      </p:sp>
    </p:spTree>
    <p:extLst>
      <p:ext uri="{BB962C8B-B14F-4D97-AF65-F5344CB8AC3E}">
        <p14:creationId xmlns:p14="http://schemas.microsoft.com/office/powerpoint/2010/main" val="145496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344400" cy="664189"/>
          </a:xfrm>
        </p:spPr>
        <p:txBody>
          <a:bodyPr>
            <a:normAutofit/>
          </a:bodyPr>
          <a:lstStyle/>
          <a:p>
            <a:pPr algn="ctr"/>
            <a:r>
              <a:rPr lang="en-US" b="1" dirty="0" smtClean="0"/>
              <a:t>Microbial life vs. Lithosphere/Geosphere</a:t>
            </a:r>
            <a:endParaRPr lang="en-US" b="1" dirty="0"/>
          </a:p>
        </p:txBody>
      </p:sp>
      <p:sp>
        <p:nvSpPr>
          <p:cNvPr id="4" name="Text Placeholder 3"/>
          <p:cNvSpPr>
            <a:spLocks noGrp="1"/>
          </p:cNvSpPr>
          <p:nvPr>
            <p:ph type="body" sz="half" idx="2"/>
          </p:nvPr>
        </p:nvSpPr>
        <p:spPr>
          <a:xfrm>
            <a:off x="0" y="500743"/>
            <a:ext cx="12192000" cy="6056246"/>
          </a:xfrm>
        </p:spPr>
        <p:txBody>
          <a:bodyPr>
            <a:noAutofit/>
          </a:bodyPr>
          <a:lstStyle/>
          <a:p>
            <a:pPr marL="285750" indent="-285750" algn="just">
              <a:buFont typeface="Wingdings" charset="2"/>
              <a:buChar char="q"/>
            </a:pPr>
            <a:r>
              <a:rPr lang="en-US" sz="1450" dirty="0" smtClean="0"/>
              <a:t>Microbe = single-celled organisms</a:t>
            </a:r>
          </a:p>
          <a:p>
            <a:pPr marL="742950" lvl="1" indent="-285750" algn="just">
              <a:buFont typeface="Wingdings" charset="2"/>
              <a:buChar char="q"/>
            </a:pPr>
            <a:r>
              <a:rPr lang="en-US" sz="1450" dirty="0" smtClean="0"/>
              <a:t>Oldest life form on Earth</a:t>
            </a:r>
          </a:p>
          <a:p>
            <a:pPr marL="742950" lvl="1" indent="-285750" algn="just">
              <a:buFont typeface="Wingdings" charset="2"/>
              <a:buChar char="q"/>
            </a:pPr>
            <a:r>
              <a:rPr lang="en-US" sz="1450" dirty="0" smtClean="0"/>
              <a:t>Air, ground, food, us</a:t>
            </a:r>
          </a:p>
          <a:p>
            <a:pPr marL="285750" indent="-285750" algn="just">
              <a:buFont typeface="Wingdings" charset="2"/>
              <a:buChar char="q"/>
            </a:pPr>
            <a:r>
              <a:rPr lang="en-US" sz="1450" dirty="0" smtClean="0"/>
              <a:t>Without them = </a:t>
            </a:r>
          </a:p>
          <a:p>
            <a:pPr marL="742950" lvl="1" indent="-285750" algn="just">
              <a:buFont typeface="Wingdings" charset="2"/>
              <a:buChar char="q"/>
            </a:pPr>
            <a:r>
              <a:rPr lang="en-US" sz="1450" dirty="0" smtClean="0"/>
              <a:t>No food digestion</a:t>
            </a:r>
          </a:p>
          <a:p>
            <a:pPr marL="742950" lvl="1" indent="-285750" algn="just">
              <a:buFont typeface="Wingdings" charset="2"/>
              <a:buChar char="q"/>
            </a:pPr>
            <a:r>
              <a:rPr lang="en-US" sz="1450" dirty="0" smtClean="0"/>
              <a:t>Growth of plants</a:t>
            </a:r>
          </a:p>
          <a:p>
            <a:pPr marL="742950" lvl="1" indent="-285750" algn="just">
              <a:buFont typeface="Wingdings" charset="2"/>
              <a:buChar char="q"/>
            </a:pPr>
            <a:r>
              <a:rPr lang="en-US" sz="1450" dirty="0" smtClean="0"/>
              <a:t>Less oxygen</a:t>
            </a:r>
          </a:p>
          <a:p>
            <a:pPr marL="285750" indent="-285750" algn="just">
              <a:buFont typeface="Wingdings" charset="2"/>
              <a:buChar char="q"/>
            </a:pPr>
            <a:r>
              <a:rPr lang="en-US" sz="1450" dirty="0" smtClean="0"/>
              <a:t>Organic matter = remains of organisms &amp; wastes in the environment</a:t>
            </a:r>
          </a:p>
          <a:p>
            <a:pPr marL="742950" lvl="1" indent="-285750" algn="just">
              <a:buFont typeface="Wingdings" charset="2"/>
              <a:buChar char="q"/>
            </a:pPr>
            <a:r>
              <a:rPr lang="en-US" sz="1450" dirty="0" smtClean="0"/>
              <a:t>Organic compounds (chemical compounds that contain carbon)</a:t>
            </a:r>
          </a:p>
          <a:p>
            <a:pPr marL="742950" lvl="1" indent="-285750" algn="just">
              <a:buFont typeface="Wingdings" charset="2"/>
              <a:buChar char="q"/>
            </a:pPr>
            <a:r>
              <a:rPr lang="en-US" sz="1450" dirty="0" smtClean="0"/>
              <a:t>Don’t involve life &amp; nutrient role</a:t>
            </a:r>
          </a:p>
          <a:p>
            <a:pPr marL="285750" indent="-285750" algn="just">
              <a:buFont typeface="Wingdings" charset="2"/>
              <a:buChar char="q"/>
            </a:pPr>
            <a:r>
              <a:rPr lang="en-US" sz="1450" dirty="0" smtClean="0"/>
              <a:t>Microbial activity measured by soil respiration &amp; carbon dioxide release (organic matter nutrients&gt;inorganic forms&gt; plants)</a:t>
            </a:r>
          </a:p>
          <a:p>
            <a:pPr marL="285750" indent="-285750" algn="just">
              <a:buFont typeface="Wingdings" charset="2"/>
              <a:buChar char="q"/>
            </a:pPr>
            <a:r>
              <a:rPr lang="en-US" sz="1450" dirty="0" smtClean="0"/>
              <a:t>Soil microorganisms = soil quality</a:t>
            </a:r>
          </a:p>
          <a:p>
            <a:pPr marL="742950" lvl="1" indent="-285750" algn="just">
              <a:buFont typeface="Wingdings" charset="2"/>
              <a:buChar char="q"/>
            </a:pPr>
            <a:r>
              <a:rPr lang="en-US" sz="1450" dirty="0"/>
              <a:t>Plants rely on them </a:t>
            </a:r>
          </a:p>
          <a:p>
            <a:pPr marL="1200150" lvl="2" indent="-285750" algn="just">
              <a:buFont typeface="Wingdings" charset="2"/>
              <a:buChar char="q"/>
            </a:pPr>
            <a:r>
              <a:rPr lang="en-US" sz="1450" dirty="0"/>
              <a:t>Mineralize organic nutrients</a:t>
            </a:r>
          </a:p>
          <a:p>
            <a:pPr marL="1200150" lvl="2" indent="-285750" algn="just">
              <a:buFont typeface="Wingdings" charset="2"/>
              <a:buChar char="q"/>
            </a:pPr>
            <a:r>
              <a:rPr lang="en-US" sz="1450" dirty="0"/>
              <a:t>Growth &amp; Development</a:t>
            </a:r>
          </a:p>
          <a:p>
            <a:pPr marL="1200150" lvl="2" indent="-285750" algn="just">
              <a:buFont typeface="Wingdings" charset="2"/>
              <a:buChar char="q"/>
            </a:pPr>
            <a:r>
              <a:rPr lang="en-US" sz="1450" dirty="0"/>
              <a:t>Plant </a:t>
            </a:r>
            <a:r>
              <a:rPr lang="en-US" sz="1450" dirty="0" smtClean="0"/>
              <a:t>litter </a:t>
            </a:r>
            <a:r>
              <a:rPr lang="en-US" sz="1450" dirty="0"/>
              <a:t>and residues into soil organic matter</a:t>
            </a:r>
          </a:p>
          <a:p>
            <a:pPr marL="1200150" lvl="2" indent="-285750" algn="just">
              <a:buFont typeface="Wingdings" charset="2"/>
              <a:buChar char="q"/>
            </a:pPr>
            <a:r>
              <a:rPr lang="en-US" sz="1450" dirty="0"/>
              <a:t>Direct reservoir of carbon &amp; nitrogen through biological decomposition</a:t>
            </a:r>
          </a:p>
          <a:p>
            <a:pPr marL="742950" lvl="1" indent="-285750" algn="just">
              <a:buFont typeface="Wingdings" charset="2"/>
              <a:buChar char="q"/>
            </a:pPr>
            <a:r>
              <a:rPr lang="en-US" sz="1450" dirty="0"/>
              <a:t>Efficient nutrient </a:t>
            </a:r>
            <a:r>
              <a:rPr lang="en-US" sz="1450" dirty="0" smtClean="0"/>
              <a:t>cycle</a:t>
            </a:r>
          </a:p>
          <a:p>
            <a:pPr marL="285750" indent="-285750" algn="just">
              <a:buFont typeface="Wingdings" charset="2"/>
              <a:buChar char="q"/>
            </a:pPr>
            <a:r>
              <a:rPr lang="en-US" sz="1450" dirty="0" smtClean="0"/>
              <a:t>Uniformly rocky surface gave way due to chemical elements &gt; softer material (earliest soil form) &gt; became enriched from minerals from rocks &amp; decaying organic matter </a:t>
            </a:r>
          </a:p>
          <a:p>
            <a:pPr marL="285750" indent="-285750" algn="just">
              <a:buFont typeface="Wingdings" charset="2"/>
              <a:buChar char="q"/>
            </a:pPr>
            <a:r>
              <a:rPr lang="en-US" sz="1450" dirty="0"/>
              <a:t>Creation of soil = Earth itself, an atmosphere, waters, and life forms</a:t>
            </a:r>
          </a:p>
          <a:p>
            <a:pPr marL="285750" indent="-285750" algn="just">
              <a:buFont typeface="Wingdings" charset="2"/>
              <a:buChar char="q"/>
            </a:pPr>
            <a:r>
              <a:rPr lang="en-US" sz="1450" dirty="0" smtClean="0"/>
              <a:t>Leaching </a:t>
            </a:r>
            <a:r>
              <a:rPr lang="en-US" sz="1450" dirty="0"/>
              <a:t>= removal of soil particles that have become dissolved in water (potassium, calcium &amp; magnesium) enough to set in motion the development of soil &amp; essential for growth of plant life</a:t>
            </a:r>
          </a:p>
          <a:p>
            <a:pPr marL="285750" indent="-285750" algn="just">
              <a:buFont typeface="Wingdings" charset="2"/>
              <a:buChar char="q"/>
            </a:pPr>
            <a:endParaRPr lang="en-US" sz="1450" dirty="0"/>
          </a:p>
        </p:txBody>
      </p:sp>
    </p:spTree>
    <p:extLst>
      <p:ext uri="{BB962C8B-B14F-4D97-AF65-F5344CB8AC3E}">
        <p14:creationId xmlns:p14="http://schemas.microsoft.com/office/powerpoint/2010/main" val="186590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77519"/>
          </a:xfrm>
        </p:spPr>
        <p:txBody>
          <a:bodyPr>
            <a:normAutofit fontScale="90000"/>
          </a:bodyPr>
          <a:lstStyle/>
          <a:p>
            <a:pPr algn="ctr"/>
            <a:r>
              <a:rPr lang="en-US" b="1" dirty="0"/>
              <a:t>Coral Reefs vs. Hydrosphere</a:t>
            </a:r>
          </a:p>
        </p:txBody>
      </p:sp>
      <p:sp>
        <p:nvSpPr>
          <p:cNvPr id="4" name="Text Placeholder 3"/>
          <p:cNvSpPr>
            <a:spLocks noGrp="1"/>
          </p:cNvSpPr>
          <p:nvPr>
            <p:ph type="body" sz="half" idx="2"/>
          </p:nvPr>
        </p:nvSpPr>
        <p:spPr>
          <a:xfrm>
            <a:off x="0" y="238760"/>
            <a:ext cx="12192000" cy="6380480"/>
          </a:xfrm>
        </p:spPr>
        <p:txBody>
          <a:bodyPr>
            <a:noAutofit/>
          </a:bodyPr>
          <a:lstStyle/>
          <a:p>
            <a:pPr marL="285750" indent="-285750" algn="just">
              <a:buFont typeface="Wingdings" charset="2"/>
              <a:buChar char="q"/>
            </a:pPr>
            <a:r>
              <a:rPr lang="en-US" sz="1800" dirty="0" err="1" smtClean="0"/>
              <a:t>Stromatolites</a:t>
            </a:r>
            <a:r>
              <a:rPr lang="en-US" sz="1800" dirty="0" smtClean="0"/>
              <a:t> =</a:t>
            </a:r>
          </a:p>
          <a:p>
            <a:pPr marL="742950" lvl="1" indent="-285750" algn="just">
              <a:buFont typeface="Wingdings" charset="2"/>
              <a:buChar char="q"/>
            </a:pPr>
            <a:r>
              <a:rPr lang="en-US" sz="1800" dirty="0" smtClean="0"/>
              <a:t>Biochemical structures</a:t>
            </a:r>
          </a:p>
          <a:p>
            <a:pPr marL="742950" lvl="1" indent="-285750" algn="just">
              <a:buFont typeface="Wingdings" charset="2"/>
              <a:buChar char="q"/>
            </a:pPr>
            <a:r>
              <a:rPr lang="en-US" sz="1800" dirty="0" smtClean="0"/>
              <a:t>Formed in shallow water by trapping, binding, and cementation</a:t>
            </a:r>
          </a:p>
          <a:p>
            <a:pPr marL="742950" lvl="1" indent="-285750" algn="just">
              <a:buFont typeface="Wingdings" charset="2"/>
              <a:buChar char="q"/>
            </a:pPr>
            <a:r>
              <a:rPr lang="en-US" sz="1800" dirty="0" smtClean="0"/>
              <a:t>By microbial mats of cyanobacteria</a:t>
            </a:r>
          </a:p>
          <a:p>
            <a:pPr marL="285750" indent="-285750" algn="just">
              <a:buFont typeface="Wingdings" charset="2"/>
              <a:buChar char="q"/>
            </a:pPr>
            <a:r>
              <a:rPr lang="en-US" sz="1800" dirty="0" smtClean="0"/>
              <a:t>Fossilized </a:t>
            </a:r>
            <a:r>
              <a:rPr lang="en-US" sz="1800" dirty="0" err="1" smtClean="0"/>
              <a:t>stromatolites</a:t>
            </a:r>
            <a:r>
              <a:rPr lang="en-US" sz="1800" dirty="0" smtClean="0"/>
              <a:t> provide ancient records of life on Earth</a:t>
            </a:r>
          </a:p>
          <a:p>
            <a:pPr marL="285750" indent="-285750" algn="just">
              <a:buFont typeface="Wingdings" charset="2"/>
              <a:buChar char="q"/>
            </a:pPr>
            <a:r>
              <a:rPr lang="en-US" sz="1800" dirty="0" smtClean="0"/>
              <a:t>Remained reef-building organisms until 600million years ago</a:t>
            </a:r>
          </a:p>
          <a:p>
            <a:pPr marL="285750" indent="-285750" algn="just">
              <a:buFont typeface="Wingdings" charset="2"/>
              <a:buChar char="q"/>
            </a:pPr>
            <a:r>
              <a:rPr lang="en-US" sz="1800" dirty="0"/>
              <a:t>Pre-Cambrian era &gt; Ordovician–Silurian Extinction Event &gt; Devonian </a:t>
            </a:r>
            <a:r>
              <a:rPr lang="en-US" sz="1800" dirty="0" smtClean="0"/>
              <a:t>Period &gt; Rapid fluctuations of sea levels &gt; </a:t>
            </a:r>
            <a:r>
              <a:rPr lang="en-US" sz="1800" dirty="0"/>
              <a:t>Permian </a:t>
            </a:r>
            <a:r>
              <a:rPr lang="en-US" sz="1800" dirty="0" smtClean="0"/>
              <a:t>period &gt; </a:t>
            </a:r>
            <a:r>
              <a:rPr lang="en-US" sz="1800" dirty="0"/>
              <a:t>Permian-Triassic </a:t>
            </a:r>
            <a:r>
              <a:rPr lang="en-US" sz="1800" dirty="0" smtClean="0"/>
              <a:t>Extinction &gt; </a:t>
            </a:r>
            <a:r>
              <a:rPr lang="en-US" sz="1800" dirty="0"/>
              <a:t>Cretaceous-Tertiary Mass </a:t>
            </a:r>
            <a:r>
              <a:rPr lang="en-US" sz="1800" dirty="0" smtClean="0"/>
              <a:t>Extinction &gt; </a:t>
            </a:r>
            <a:r>
              <a:rPr lang="en-US" sz="1800" dirty="0"/>
              <a:t>The Paleocene/Eocene Thermal </a:t>
            </a:r>
            <a:r>
              <a:rPr lang="en-US" sz="1800" dirty="0" smtClean="0"/>
              <a:t>Maximum &gt; Modern Day</a:t>
            </a:r>
          </a:p>
          <a:p>
            <a:pPr marL="285750" indent="-285750" algn="just">
              <a:buFont typeface="Wingdings" charset="2"/>
              <a:buChar char="q"/>
            </a:pPr>
            <a:r>
              <a:rPr lang="en-US" sz="1800" dirty="0" smtClean="0"/>
              <a:t>Corals (sea anemones, jellyfish, algae) settle on solid surfaces to create limestone</a:t>
            </a:r>
          </a:p>
          <a:p>
            <a:pPr marL="742950" lvl="1" indent="-285750" algn="just">
              <a:buFont typeface="Wingdings" charset="2"/>
              <a:buChar char="q"/>
            </a:pPr>
            <a:r>
              <a:rPr lang="en-US" sz="1800" dirty="0" smtClean="0"/>
              <a:t>As the old die, creates surface new individuals to establish themselves</a:t>
            </a:r>
          </a:p>
          <a:p>
            <a:pPr marL="285750" indent="-285750" algn="just">
              <a:buFont typeface="Wingdings" charset="2"/>
              <a:buChar char="q"/>
            </a:pPr>
            <a:r>
              <a:rPr lang="en-US" sz="1800" dirty="0" smtClean="0"/>
              <a:t>Wave erosion = </a:t>
            </a:r>
          </a:p>
          <a:p>
            <a:pPr marL="742950" lvl="1" indent="-285750" algn="just">
              <a:buFont typeface="Wingdings" charset="2"/>
              <a:buChar char="q"/>
            </a:pPr>
            <a:r>
              <a:rPr lang="en-US" sz="1800" dirty="0" smtClean="0"/>
              <a:t>Act like sandpaper</a:t>
            </a:r>
          </a:p>
          <a:p>
            <a:pPr marL="742950" lvl="1" indent="-285750" algn="just">
              <a:buFont typeface="Wingdings" charset="2"/>
              <a:buChar char="q"/>
            </a:pPr>
            <a:r>
              <a:rPr lang="en-US" sz="1800" dirty="0" smtClean="0"/>
              <a:t>More sediment = more erosion</a:t>
            </a:r>
          </a:p>
          <a:p>
            <a:pPr marL="285750" indent="-285750" algn="just">
              <a:buFont typeface="Wingdings" charset="2"/>
              <a:buChar char="q"/>
            </a:pPr>
            <a:r>
              <a:rPr lang="en-US" sz="1800" dirty="0" smtClean="0"/>
              <a:t>Wave Deposition = </a:t>
            </a:r>
          </a:p>
          <a:p>
            <a:pPr marL="742950" lvl="1" indent="-285750" algn="just">
              <a:buFont typeface="Wingdings" charset="2"/>
              <a:buChar char="q"/>
            </a:pPr>
            <a:r>
              <a:rPr lang="en-US" sz="1800" dirty="0" smtClean="0"/>
              <a:t>Slow water</a:t>
            </a:r>
          </a:p>
          <a:p>
            <a:pPr marL="285750" indent="-285750" algn="just">
              <a:buFont typeface="Wingdings" charset="2"/>
              <a:buChar char="q"/>
            </a:pPr>
            <a:r>
              <a:rPr lang="en-US" sz="1800" dirty="0" smtClean="0"/>
              <a:t>Ocean Currents =</a:t>
            </a:r>
          </a:p>
          <a:p>
            <a:pPr marL="742950" lvl="1" indent="-285750" algn="just">
              <a:buFont typeface="Wingdings" charset="2"/>
              <a:buChar char="q"/>
            </a:pPr>
            <a:r>
              <a:rPr lang="en-US" dirty="0" smtClean="0"/>
              <a:t>Transport basic nutrients needed to support life</a:t>
            </a:r>
          </a:p>
          <a:p>
            <a:pPr marL="742950" lvl="1" indent="-285750" algn="just">
              <a:buFont typeface="Wingdings" charset="2"/>
              <a:buChar char="q"/>
            </a:pPr>
            <a:r>
              <a:rPr lang="en-US" dirty="0" smtClean="0"/>
              <a:t>Plankton (cannot effectively propel themselves) &gt; right nutrients (phytoplankton) &gt; population growth creates zooplankton &gt; fish</a:t>
            </a:r>
          </a:p>
          <a:p>
            <a:pPr marL="285750" indent="-285750" algn="just">
              <a:buFont typeface="Wingdings" charset="2"/>
              <a:buChar char="q"/>
            </a:pPr>
            <a:r>
              <a:rPr lang="en-US" sz="1800" dirty="0" smtClean="0"/>
              <a:t>Marine life &gt; </a:t>
            </a:r>
            <a:r>
              <a:rPr lang="en-US" sz="1800" dirty="0"/>
              <a:t>m</a:t>
            </a:r>
            <a:r>
              <a:rPr lang="en-US" sz="1800" dirty="0" smtClean="0"/>
              <a:t>arine inhabitants &gt; modified by their inhabitants (marine organisms = ecosystem engineers)</a:t>
            </a:r>
          </a:p>
          <a:p>
            <a:pPr marL="285750" indent="-285750" algn="just">
              <a:buFont typeface="Wingdings" charset="2"/>
              <a:buChar char="q"/>
            </a:pPr>
            <a:endParaRPr lang="en-US" sz="1800" dirty="0"/>
          </a:p>
          <a:p>
            <a:pPr marL="285750" indent="-285750" algn="just">
              <a:buFont typeface="Wingdings" charset="2"/>
              <a:buChar char="q"/>
            </a:pPr>
            <a:endParaRPr lang="en-US" sz="1800" dirty="0"/>
          </a:p>
          <a:p>
            <a:pPr marL="285750" indent="-285750" algn="just">
              <a:buFont typeface="Wingdings" charset="2"/>
              <a:buChar char="q"/>
            </a:pPr>
            <a:endParaRPr lang="en-US" sz="1800" dirty="0" smtClean="0"/>
          </a:p>
          <a:p>
            <a:pPr marL="285750" indent="-285750" algn="just">
              <a:buFont typeface="Wingdings" charset="2"/>
              <a:buChar char="q"/>
            </a:pPr>
            <a:endParaRPr lang="en-US" sz="2200" dirty="0"/>
          </a:p>
        </p:txBody>
      </p:sp>
    </p:spTree>
    <p:extLst>
      <p:ext uri="{BB962C8B-B14F-4D97-AF65-F5344CB8AC3E}">
        <p14:creationId xmlns:p14="http://schemas.microsoft.com/office/powerpoint/2010/main" val="11894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4995582" cy="965200"/>
          </a:xfrm>
        </p:spPr>
        <p:txBody>
          <a:bodyPr>
            <a:normAutofit fontScale="90000"/>
          </a:bodyPr>
          <a:lstStyle/>
          <a:p>
            <a:pPr algn="ctr"/>
            <a:r>
              <a:rPr lang="en-US" b="1" smtClean="0"/>
              <a:t>Glaciers vs</a:t>
            </a:r>
            <a:r>
              <a:rPr lang="en-US" b="1" dirty="0" smtClean="0"/>
              <a:t>. Cryosphere</a:t>
            </a:r>
            <a:endParaRPr lang="en-US" b="1" dirty="0"/>
          </a:p>
        </p:txBody>
      </p:sp>
      <p:sp>
        <p:nvSpPr>
          <p:cNvPr id="4" name="Text Placeholder 3"/>
          <p:cNvSpPr>
            <a:spLocks noGrp="1"/>
          </p:cNvSpPr>
          <p:nvPr>
            <p:ph type="body" sz="half" idx="2"/>
          </p:nvPr>
        </p:nvSpPr>
        <p:spPr>
          <a:xfrm>
            <a:off x="0" y="965200"/>
            <a:ext cx="12192000" cy="5892800"/>
          </a:xfrm>
        </p:spPr>
        <p:txBody>
          <a:bodyPr>
            <a:noAutofit/>
          </a:bodyPr>
          <a:lstStyle/>
          <a:p>
            <a:pPr marL="285750" indent="-285750" algn="just">
              <a:buFont typeface="Wingdings" charset="2"/>
              <a:buChar char="q"/>
            </a:pPr>
            <a:r>
              <a:rPr lang="en-US" sz="2450" dirty="0" smtClean="0"/>
              <a:t>Glaciers =</a:t>
            </a:r>
          </a:p>
          <a:p>
            <a:pPr marL="742950" lvl="1" indent="-285750" algn="just">
              <a:buFont typeface="Wingdings" charset="2"/>
              <a:buChar char="q"/>
            </a:pPr>
            <a:r>
              <a:rPr lang="en-US" sz="2250" dirty="0" smtClean="0"/>
              <a:t>Dense ice that move under their own weight</a:t>
            </a:r>
          </a:p>
          <a:p>
            <a:pPr marL="285750" indent="-285750" algn="just">
              <a:buFont typeface="Wingdings" charset="2"/>
              <a:buChar char="q"/>
            </a:pPr>
            <a:r>
              <a:rPr lang="en-US" sz="2250" dirty="0" smtClean="0"/>
              <a:t>Ice Sheets (Continental glaciers) = glacier ice mass that covers terrain</a:t>
            </a:r>
          </a:p>
          <a:p>
            <a:pPr marL="742950" lvl="1" indent="-285750" algn="just">
              <a:buFont typeface="Wingdings" charset="2"/>
              <a:buChar char="q"/>
            </a:pPr>
            <a:r>
              <a:rPr lang="en-US" sz="2050" dirty="0" smtClean="0"/>
              <a:t>Snow accumulates year after year and then melts &gt; compresses &gt; gets denser and firmer</a:t>
            </a:r>
          </a:p>
          <a:p>
            <a:pPr marL="285750" indent="-285750" algn="just">
              <a:buFont typeface="Wingdings" charset="2"/>
              <a:buChar char="q"/>
            </a:pPr>
            <a:r>
              <a:rPr lang="en-US" sz="2450" dirty="0" smtClean="0"/>
              <a:t>Ice Sheet Dynamics = motion</a:t>
            </a:r>
          </a:p>
          <a:p>
            <a:pPr marL="742950" lvl="1" indent="-285750" algn="just">
              <a:buFont typeface="Wingdings" charset="2"/>
              <a:buChar char="q"/>
            </a:pPr>
            <a:r>
              <a:rPr lang="en-US" sz="2250" dirty="0" smtClean="0"/>
              <a:t>Temperature and base strength</a:t>
            </a:r>
          </a:p>
          <a:p>
            <a:pPr marL="742950" lvl="1" indent="-285750" algn="just">
              <a:buFont typeface="Wingdings" charset="2"/>
              <a:buChar char="q"/>
            </a:pPr>
            <a:r>
              <a:rPr lang="en-US" sz="2250" dirty="0" smtClean="0"/>
              <a:t>Basal Sheer strength = temperature, roughness, and softness</a:t>
            </a:r>
          </a:p>
          <a:p>
            <a:pPr marL="285750" indent="-285750" algn="just">
              <a:buFont typeface="Wingdings" charset="2"/>
              <a:buChar char="q"/>
            </a:pPr>
            <a:r>
              <a:rPr lang="en-US" sz="2450" dirty="0" smtClean="0"/>
              <a:t>This causes hills, lakes, etc.</a:t>
            </a:r>
          </a:p>
          <a:p>
            <a:pPr marL="285750" indent="-285750" algn="just">
              <a:buFont typeface="Wingdings" charset="2"/>
              <a:buChar char="q"/>
            </a:pPr>
            <a:r>
              <a:rPr lang="en-US" sz="2450" dirty="0" smtClean="0"/>
              <a:t>Regional affect on the elevation of land, which lifts up once the ice has melted</a:t>
            </a:r>
          </a:p>
          <a:p>
            <a:pPr marL="285750" indent="-285750" algn="just">
              <a:buFont typeface="Wingdings" charset="2"/>
              <a:buChar char="q"/>
            </a:pPr>
            <a:r>
              <a:rPr lang="en-US" sz="2450" dirty="0" smtClean="0"/>
              <a:t>Creates cooler climates and different ecosystems</a:t>
            </a:r>
          </a:p>
          <a:p>
            <a:pPr marL="285750" indent="-285750" algn="just">
              <a:buFont typeface="Wingdings" charset="2"/>
              <a:buChar char="q"/>
            </a:pPr>
            <a:r>
              <a:rPr lang="en-US" sz="2450" dirty="0">
                <a:hlinkClick r:id="rId3"/>
              </a:rPr>
              <a:t>https://</a:t>
            </a:r>
            <a:r>
              <a:rPr lang="en-US" sz="2450" dirty="0" smtClean="0">
                <a:hlinkClick r:id="rId3"/>
              </a:rPr>
              <a:t>www.youtube.com/watch?v=loI584OFVpE</a:t>
            </a:r>
            <a:r>
              <a:rPr lang="en-US" sz="2450" dirty="0" smtClean="0"/>
              <a:t> </a:t>
            </a:r>
          </a:p>
          <a:p>
            <a:pPr marL="285750" indent="-285750" algn="just">
              <a:buFont typeface="Wingdings" charset="2"/>
              <a:buChar char="q"/>
            </a:pPr>
            <a:endParaRPr lang="en-US" sz="2450" dirty="0" smtClean="0"/>
          </a:p>
          <a:p>
            <a:pPr marL="285750" indent="-285750" algn="just">
              <a:buFont typeface="Wingdings" charset="2"/>
              <a:buChar char="q"/>
            </a:pPr>
            <a:endParaRPr lang="en-US" sz="2450" dirty="0"/>
          </a:p>
        </p:txBody>
      </p:sp>
    </p:spTree>
    <p:extLst>
      <p:ext uri="{BB962C8B-B14F-4D97-AF65-F5344CB8AC3E}">
        <p14:creationId xmlns:p14="http://schemas.microsoft.com/office/powerpoint/2010/main" val="369384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87680"/>
          </a:xfrm>
        </p:spPr>
        <p:txBody>
          <a:bodyPr>
            <a:normAutofit fontScale="90000"/>
          </a:bodyPr>
          <a:lstStyle/>
          <a:p>
            <a:pPr algn="ctr"/>
            <a:r>
              <a:rPr lang="en-US" dirty="0" smtClean="0"/>
              <a:t>Works cited</a:t>
            </a:r>
            <a:endParaRPr lang="en-US" dirty="0"/>
          </a:p>
        </p:txBody>
      </p:sp>
      <p:sp>
        <p:nvSpPr>
          <p:cNvPr id="3" name="Content Placeholder 2"/>
          <p:cNvSpPr>
            <a:spLocks noGrp="1"/>
          </p:cNvSpPr>
          <p:nvPr>
            <p:ph idx="1"/>
          </p:nvPr>
        </p:nvSpPr>
        <p:spPr>
          <a:xfrm>
            <a:off x="-116840" y="487680"/>
            <a:ext cx="12308840" cy="6370320"/>
          </a:xfrm>
        </p:spPr>
        <p:txBody>
          <a:bodyPr>
            <a:normAutofit fontScale="25000" lnSpcReduction="20000"/>
          </a:bodyPr>
          <a:lstStyle/>
          <a:p>
            <a:pPr>
              <a:buFont typeface="Wingdings" charset="2"/>
              <a:buChar char="q"/>
            </a:pPr>
            <a:r>
              <a:rPr lang="en-US" dirty="0">
                <a:hlinkClick r:id="rId2"/>
              </a:rPr>
              <a:t>http://</a:t>
            </a:r>
            <a:r>
              <a:rPr lang="en-US" dirty="0" smtClean="0">
                <a:hlinkClick r:id="rId2"/>
              </a:rPr>
              <a:t>www.britannica.com/science/coevolution</a:t>
            </a:r>
            <a:endParaRPr lang="en-US" dirty="0" smtClean="0"/>
          </a:p>
          <a:p>
            <a:pPr>
              <a:buFont typeface="Wingdings" charset="2"/>
              <a:buChar char="q"/>
            </a:pPr>
            <a:r>
              <a:rPr lang="en-US" dirty="0">
                <a:hlinkClick r:id="rId3"/>
              </a:rPr>
              <a:t>http://</a:t>
            </a:r>
            <a:r>
              <a:rPr lang="en-US" dirty="0" smtClean="0">
                <a:hlinkClick r:id="rId3"/>
              </a:rPr>
              <a:t>www.cotf.edu/ete/ESS/ESSspheres.html</a:t>
            </a:r>
            <a:endParaRPr lang="en-US" dirty="0" smtClean="0"/>
          </a:p>
          <a:p>
            <a:pPr>
              <a:buFont typeface="Wingdings" charset="2"/>
              <a:buChar char="q"/>
            </a:pPr>
            <a:r>
              <a:rPr lang="en-US" dirty="0">
                <a:hlinkClick r:id="rId4"/>
              </a:rPr>
              <a:t>http://</a:t>
            </a:r>
            <a:r>
              <a:rPr lang="en-US" dirty="0" smtClean="0">
                <a:hlinkClick r:id="rId4"/>
              </a:rPr>
              <a:t>study.com/academy/lesson/the-four-spheres-of-earth-geosphere-hydrosphere-biosphere-and-atmosphere.html</a:t>
            </a:r>
            <a:endParaRPr lang="en-US" dirty="0" smtClean="0"/>
          </a:p>
          <a:p>
            <a:pPr>
              <a:buFont typeface="Wingdings" charset="2"/>
              <a:buChar char="q"/>
            </a:pPr>
            <a:r>
              <a:rPr lang="en-US" dirty="0">
                <a:hlinkClick r:id="rId5"/>
              </a:rPr>
              <a:t>https://</a:t>
            </a:r>
            <a:r>
              <a:rPr lang="en-US" dirty="0" smtClean="0">
                <a:hlinkClick r:id="rId5"/>
              </a:rPr>
              <a:t>nsidc.org/cryosphere/allaboutcryosphere.html</a:t>
            </a:r>
            <a:endParaRPr lang="en-US" dirty="0" smtClean="0"/>
          </a:p>
          <a:p>
            <a:pPr>
              <a:buFont typeface="Wingdings" charset="2"/>
              <a:buChar char="q"/>
            </a:pPr>
            <a:r>
              <a:rPr lang="en-US" dirty="0">
                <a:hlinkClick r:id="rId6"/>
              </a:rPr>
              <a:t>http://education.nationalgeographic.org/encyclopedia/weathering</a:t>
            </a:r>
            <a:r>
              <a:rPr lang="en-US" dirty="0" smtClean="0">
                <a:hlinkClick r:id="rId6"/>
              </a:rPr>
              <a:t>/</a:t>
            </a:r>
            <a:endParaRPr lang="en-US" dirty="0" smtClean="0"/>
          </a:p>
          <a:p>
            <a:pPr>
              <a:buFont typeface="Wingdings" charset="2"/>
              <a:buChar char="q"/>
            </a:pPr>
            <a:r>
              <a:rPr lang="en-US" dirty="0">
                <a:hlinkClick r:id="rId7"/>
              </a:rPr>
              <a:t>https://</a:t>
            </a:r>
            <a:r>
              <a:rPr lang="en-US" dirty="0" smtClean="0">
                <a:hlinkClick r:id="rId7"/>
              </a:rPr>
              <a:t>en.wikipedia.org/wiki/Geological_history_of_oxygen</a:t>
            </a:r>
            <a:endParaRPr lang="en-US" dirty="0" smtClean="0"/>
          </a:p>
          <a:p>
            <a:pPr>
              <a:buFont typeface="Wingdings" charset="2"/>
              <a:buChar char="q"/>
            </a:pPr>
            <a:r>
              <a:rPr lang="en-US" dirty="0">
                <a:hlinkClick r:id="rId8"/>
              </a:rPr>
              <a:t>https://</a:t>
            </a:r>
            <a:r>
              <a:rPr lang="en-US" dirty="0" smtClean="0">
                <a:hlinkClick r:id="rId8"/>
              </a:rPr>
              <a:t>en.wikipedia.org/wiki/Great_Oxygenation_Event</a:t>
            </a:r>
            <a:endParaRPr lang="en-US" dirty="0" smtClean="0"/>
          </a:p>
          <a:p>
            <a:pPr>
              <a:buFont typeface="Wingdings" charset="2"/>
              <a:buChar char="q"/>
            </a:pPr>
            <a:r>
              <a:rPr lang="en-US" dirty="0">
                <a:hlinkClick r:id="rId9"/>
              </a:rPr>
              <a:t>https://</a:t>
            </a:r>
            <a:r>
              <a:rPr lang="en-US" dirty="0" smtClean="0">
                <a:hlinkClick r:id="rId9"/>
              </a:rPr>
              <a:t>en.wikipedia.org/wiki/Timeline_of_the_evolutionary_history_of_life</a:t>
            </a:r>
            <a:endParaRPr lang="en-US" dirty="0" smtClean="0"/>
          </a:p>
          <a:p>
            <a:pPr>
              <a:buFont typeface="Wingdings" charset="2"/>
              <a:buChar char="q"/>
            </a:pPr>
            <a:r>
              <a:rPr lang="en-US" dirty="0">
                <a:hlinkClick r:id="rId10"/>
              </a:rPr>
              <a:t>http://</a:t>
            </a:r>
            <a:r>
              <a:rPr lang="en-US" dirty="0" smtClean="0">
                <a:hlinkClick r:id="rId10"/>
              </a:rPr>
              <a:t>www.microbeworld.org/what-is-a-microbe</a:t>
            </a:r>
            <a:endParaRPr lang="en-US" dirty="0" smtClean="0"/>
          </a:p>
          <a:p>
            <a:pPr>
              <a:buFont typeface="Wingdings" charset="2"/>
              <a:buChar char="q"/>
            </a:pPr>
            <a:r>
              <a:rPr lang="en-US" dirty="0">
                <a:hlinkClick r:id="rId11"/>
              </a:rPr>
              <a:t>http://</a:t>
            </a:r>
            <a:r>
              <a:rPr lang="en-US" dirty="0" smtClean="0">
                <a:hlinkClick r:id="rId11"/>
              </a:rPr>
              <a:t>www.ncbi.nlm.nih.gov/pubmed/12892845</a:t>
            </a:r>
            <a:endParaRPr lang="en-US" dirty="0" smtClean="0"/>
          </a:p>
          <a:p>
            <a:pPr>
              <a:buFont typeface="Wingdings" charset="2"/>
              <a:buChar char="q"/>
            </a:pPr>
            <a:r>
              <a:rPr lang="en-US" dirty="0">
                <a:hlinkClick r:id="rId12"/>
              </a:rPr>
              <a:t>https://</a:t>
            </a:r>
            <a:r>
              <a:rPr lang="en-US" dirty="0" smtClean="0">
                <a:hlinkClick r:id="rId12"/>
              </a:rPr>
              <a:t>en.wikipedia.org/wiki/Organic_matter</a:t>
            </a:r>
            <a:endParaRPr lang="en-US" dirty="0" smtClean="0"/>
          </a:p>
          <a:p>
            <a:pPr>
              <a:buFont typeface="Wingdings" charset="2"/>
              <a:buChar char="q"/>
            </a:pPr>
            <a:r>
              <a:rPr lang="en-US" dirty="0">
                <a:hlinkClick r:id="rId13"/>
              </a:rPr>
              <a:t>https://</a:t>
            </a:r>
            <a:r>
              <a:rPr lang="en-US" dirty="0" smtClean="0">
                <a:hlinkClick r:id="rId13"/>
              </a:rPr>
              <a:t>en.wikipedia.org/wiki/Soil_food_web</a:t>
            </a:r>
            <a:endParaRPr lang="en-US" dirty="0" smtClean="0"/>
          </a:p>
          <a:p>
            <a:pPr>
              <a:buFont typeface="Wingdings" charset="2"/>
              <a:buChar char="q"/>
            </a:pPr>
            <a:r>
              <a:rPr lang="en-US" dirty="0">
                <a:hlinkClick r:id="rId14"/>
              </a:rPr>
              <a:t>https://</a:t>
            </a:r>
            <a:r>
              <a:rPr lang="en-US" dirty="0" smtClean="0">
                <a:hlinkClick r:id="rId14"/>
              </a:rPr>
              <a:t>en.wikipedia.org/wiki/Soil_biology</a:t>
            </a:r>
            <a:endParaRPr lang="en-US" dirty="0" smtClean="0"/>
          </a:p>
          <a:p>
            <a:pPr>
              <a:buFont typeface="Wingdings" charset="2"/>
              <a:buChar char="q"/>
            </a:pPr>
            <a:r>
              <a:rPr lang="en-US" dirty="0">
                <a:hlinkClick r:id="rId15"/>
              </a:rPr>
              <a:t>http://</a:t>
            </a:r>
            <a:r>
              <a:rPr lang="en-US" dirty="0" smtClean="0">
                <a:hlinkClick r:id="rId15"/>
              </a:rPr>
              <a:t>soilquality.org/indicators/respiration.html</a:t>
            </a:r>
            <a:endParaRPr lang="en-US" dirty="0" smtClean="0"/>
          </a:p>
          <a:p>
            <a:pPr>
              <a:buFont typeface="Wingdings" charset="2"/>
              <a:buChar char="q"/>
            </a:pPr>
            <a:r>
              <a:rPr lang="en-US" dirty="0">
                <a:hlinkClick r:id="rId16"/>
              </a:rPr>
              <a:t>https://</a:t>
            </a:r>
            <a:r>
              <a:rPr lang="en-US" dirty="0" smtClean="0">
                <a:hlinkClick r:id="rId16"/>
              </a:rPr>
              <a:t>en.wikipedia.org/wiki/Organic_compound</a:t>
            </a:r>
            <a:endParaRPr lang="en-US" dirty="0" smtClean="0"/>
          </a:p>
          <a:p>
            <a:pPr>
              <a:buFont typeface="Wingdings" charset="2"/>
              <a:buChar char="q"/>
            </a:pPr>
            <a:r>
              <a:rPr lang="en-US" dirty="0">
                <a:hlinkClick r:id="rId17"/>
              </a:rPr>
              <a:t>https://</a:t>
            </a:r>
            <a:r>
              <a:rPr lang="en-US" dirty="0" smtClean="0">
                <a:hlinkClick r:id="rId17"/>
              </a:rPr>
              <a:t>en.wikipedia.org/wiki/Soil</a:t>
            </a:r>
            <a:endParaRPr lang="en-US" dirty="0" smtClean="0"/>
          </a:p>
          <a:p>
            <a:pPr>
              <a:buFont typeface="Wingdings" charset="2"/>
              <a:buChar char="q"/>
            </a:pPr>
            <a:r>
              <a:rPr lang="en-US" dirty="0">
                <a:hlinkClick r:id="rId18"/>
              </a:rPr>
              <a:t>http://</a:t>
            </a:r>
            <a:r>
              <a:rPr lang="en-US" dirty="0" smtClean="0">
                <a:hlinkClick r:id="rId18"/>
              </a:rPr>
              <a:t>www.encyclopedia.com/topic/Soils.aspx</a:t>
            </a:r>
            <a:endParaRPr lang="en-US" dirty="0" smtClean="0"/>
          </a:p>
          <a:p>
            <a:pPr>
              <a:buFont typeface="Wingdings" charset="2"/>
              <a:buChar char="q"/>
            </a:pPr>
            <a:r>
              <a:rPr lang="en-US" dirty="0">
                <a:hlinkClick r:id="rId19"/>
              </a:rPr>
              <a:t>https://en.wikipedia.org/wiki/Cementation_(geology</a:t>
            </a:r>
            <a:r>
              <a:rPr lang="en-US" dirty="0" smtClean="0">
                <a:hlinkClick r:id="rId19"/>
              </a:rPr>
              <a:t>)</a:t>
            </a:r>
            <a:endParaRPr lang="en-US" dirty="0" smtClean="0"/>
          </a:p>
          <a:p>
            <a:pPr>
              <a:buFont typeface="Wingdings" charset="2"/>
              <a:buChar char="q"/>
            </a:pPr>
            <a:r>
              <a:rPr lang="en-US" dirty="0">
                <a:hlinkClick r:id="rId20"/>
              </a:rPr>
              <a:t>http://</a:t>
            </a:r>
            <a:r>
              <a:rPr lang="en-US" dirty="0" smtClean="0">
                <a:hlinkClick r:id="rId20"/>
              </a:rPr>
              <a:t>globalreefproject.com/technical-publications-coral-reef-history.php</a:t>
            </a:r>
            <a:endParaRPr lang="en-US" dirty="0" smtClean="0"/>
          </a:p>
          <a:p>
            <a:pPr>
              <a:buFont typeface="Wingdings" charset="2"/>
              <a:buChar char="q"/>
            </a:pPr>
            <a:r>
              <a:rPr lang="en-US" dirty="0">
                <a:hlinkClick r:id="rId21" invalidUrl="http://www.columbia.edu/itc/eeeb/baker/N0316/Lecture 5/page2.htm"/>
              </a:rPr>
              <a:t>http://</a:t>
            </a:r>
            <a:r>
              <a:rPr lang="en-US" dirty="0" smtClean="0">
                <a:hlinkClick r:id="rId22" invalidUrl="http://www.columbia.edu/itc/eeeb/baker/N0316/Lecture 5/page2.htm"/>
              </a:rPr>
              <a:t>www.columbia.edu/itc/eeeb/baker/N0316/Lecture%205/page2.htm</a:t>
            </a:r>
            <a:endParaRPr lang="en-US" dirty="0" smtClean="0"/>
          </a:p>
          <a:p>
            <a:pPr>
              <a:buFont typeface="Wingdings" charset="2"/>
              <a:buChar char="q"/>
            </a:pPr>
            <a:r>
              <a:rPr lang="en-US" dirty="0">
                <a:hlinkClick r:id="rId23"/>
              </a:rPr>
              <a:t>http://www.ck12.org/user:Y3JpcGVjQGxjc2MuazEyLmluLnVz/section/Erosion-and-Deposition-by-Waves</a:t>
            </a:r>
            <a:r>
              <a:rPr lang="en-US" dirty="0" smtClean="0">
                <a:hlinkClick r:id="rId23"/>
              </a:rPr>
              <a:t>/</a:t>
            </a:r>
            <a:endParaRPr lang="en-US" dirty="0" smtClean="0"/>
          </a:p>
          <a:p>
            <a:pPr>
              <a:buFont typeface="Wingdings" charset="2"/>
              <a:buChar char="q"/>
            </a:pPr>
            <a:r>
              <a:rPr lang="en-US" dirty="0">
                <a:hlinkClick r:id="rId24"/>
              </a:rPr>
              <a:t>https://</a:t>
            </a:r>
            <a:r>
              <a:rPr lang="en-US" dirty="0" smtClean="0">
                <a:hlinkClick r:id="rId24"/>
              </a:rPr>
              <a:t>en.wikipedia.org/wiki/Marine_habitats</a:t>
            </a:r>
            <a:endParaRPr lang="en-US" dirty="0" smtClean="0"/>
          </a:p>
          <a:p>
            <a:pPr>
              <a:buFont typeface="Wingdings" charset="2"/>
              <a:buChar char="q"/>
            </a:pPr>
            <a:r>
              <a:rPr lang="en-US" dirty="0">
                <a:hlinkClick r:id="rId25"/>
              </a:rPr>
              <a:t>http://www.ck12.org/earth-science/Landforms-from-Wave-Erosion-and-Deposition/lesson/Landforms-from-Wave-Erosion-and-Deposition-HS-ES</a:t>
            </a:r>
            <a:r>
              <a:rPr lang="en-US" dirty="0" smtClean="0">
                <a:hlinkClick r:id="rId25"/>
              </a:rPr>
              <a:t>/</a:t>
            </a:r>
            <a:endParaRPr lang="en-US" dirty="0" smtClean="0"/>
          </a:p>
          <a:p>
            <a:pPr>
              <a:buFont typeface="Wingdings" charset="2"/>
              <a:buChar char="q"/>
            </a:pPr>
            <a:r>
              <a:rPr lang="en-US" dirty="0">
                <a:hlinkClick r:id="rId24"/>
              </a:rPr>
              <a:t>https://</a:t>
            </a:r>
            <a:r>
              <a:rPr lang="en-US" dirty="0" smtClean="0">
                <a:hlinkClick r:id="rId24"/>
              </a:rPr>
              <a:t>en.wikipedia.org/wiki/Marine_habitats</a:t>
            </a:r>
            <a:endParaRPr lang="en-US" dirty="0" smtClean="0"/>
          </a:p>
          <a:p>
            <a:pPr>
              <a:buFont typeface="Wingdings" charset="2"/>
              <a:buChar char="q"/>
            </a:pPr>
            <a:r>
              <a:rPr lang="en-US" dirty="0">
                <a:hlinkClick r:id="rId26"/>
              </a:rPr>
              <a:t>https://</a:t>
            </a:r>
            <a:r>
              <a:rPr lang="en-US" dirty="0" smtClean="0">
                <a:hlinkClick r:id="rId26"/>
              </a:rPr>
              <a:t>en.wikipedia.org/wiki/Coastal_erosion</a:t>
            </a:r>
            <a:endParaRPr lang="en-US" dirty="0" smtClean="0"/>
          </a:p>
          <a:p>
            <a:pPr>
              <a:buFont typeface="Wingdings" charset="2"/>
              <a:buChar char="q"/>
            </a:pPr>
            <a:r>
              <a:rPr lang="en-US" dirty="0">
                <a:hlinkClick r:id="rId27"/>
              </a:rPr>
              <a:t>http://education.nationalgeographic.org/encyclopedia/ice-sheet</a:t>
            </a:r>
            <a:r>
              <a:rPr lang="en-US" dirty="0" smtClean="0">
                <a:hlinkClick r:id="rId27"/>
              </a:rPr>
              <a:t>/</a:t>
            </a:r>
            <a:endParaRPr lang="en-US" dirty="0" smtClean="0"/>
          </a:p>
          <a:p>
            <a:pPr>
              <a:buFont typeface="Wingdings" charset="2"/>
              <a:buChar char="q"/>
            </a:pPr>
            <a:r>
              <a:rPr lang="en-US" dirty="0">
                <a:hlinkClick r:id="rId28"/>
              </a:rPr>
              <a:t>https://</a:t>
            </a:r>
            <a:r>
              <a:rPr lang="en-US" dirty="0" smtClean="0">
                <a:hlinkClick r:id="rId28"/>
              </a:rPr>
              <a:t>en.wikipedia.org/wiki/Ice_sheet</a:t>
            </a:r>
            <a:endParaRPr lang="en-US" dirty="0" smtClean="0"/>
          </a:p>
          <a:p>
            <a:pPr>
              <a:buFont typeface="Wingdings" charset="2"/>
              <a:buChar char="q"/>
            </a:pPr>
            <a:r>
              <a:rPr lang="en-US" dirty="0">
                <a:hlinkClick r:id="rId29"/>
              </a:rPr>
              <a:t>http://</a:t>
            </a:r>
            <a:r>
              <a:rPr lang="en-US" dirty="0" smtClean="0">
                <a:hlinkClick r:id="rId29"/>
              </a:rPr>
              <a:t>scied.ucar.edu/shortcontent/geosphere</a:t>
            </a:r>
            <a:endParaRPr lang="en-US" dirty="0" smtClean="0"/>
          </a:p>
          <a:p>
            <a:pPr>
              <a:buFont typeface="Wingdings" charset="2"/>
              <a:buChar char="q"/>
            </a:pPr>
            <a:r>
              <a:rPr lang="en-US" dirty="0">
                <a:hlinkClick r:id="rId30"/>
              </a:rPr>
              <a:t>https://</a:t>
            </a:r>
            <a:r>
              <a:rPr lang="en-US" dirty="0" smtClean="0">
                <a:hlinkClick r:id="rId30"/>
              </a:rPr>
              <a:t>en.wikipedia.org/wiki/Glacier</a:t>
            </a:r>
            <a:endParaRPr lang="en-US" dirty="0" smtClean="0"/>
          </a:p>
          <a:p>
            <a:pPr>
              <a:buFont typeface="Wingdings" charset="2"/>
              <a:buChar char="q"/>
            </a:pPr>
            <a:r>
              <a:rPr lang="en-US" dirty="0">
                <a:hlinkClick r:id="rId28"/>
              </a:rPr>
              <a:t>https://</a:t>
            </a:r>
            <a:r>
              <a:rPr lang="en-US" dirty="0" smtClean="0">
                <a:hlinkClick r:id="rId28"/>
              </a:rPr>
              <a:t>en.wikipedia.org/wiki/Ice_sheet</a:t>
            </a:r>
            <a:endParaRPr lang="en-US" dirty="0" smtClean="0"/>
          </a:p>
          <a:p>
            <a:pPr>
              <a:buFont typeface="Wingdings" charset="2"/>
              <a:buChar char="q"/>
            </a:pPr>
            <a:r>
              <a:rPr lang="en-US" dirty="0">
                <a:hlinkClick r:id="rId27"/>
              </a:rPr>
              <a:t>http://education.nationalgeographic.org/encyclopedia/ice-sheet</a:t>
            </a:r>
            <a:r>
              <a:rPr lang="en-US" dirty="0" smtClean="0">
                <a:hlinkClick r:id="rId27"/>
              </a:rPr>
              <a:t>/</a:t>
            </a:r>
            <a:endParaRPr lang="en-US" dirty="0" smtClean="0"/>
          </a:p>
          <a:p>
            <a:pPr>
              <a:buFont typeface="Wingdings" charset="2"/>
              <a:buChar char="q"/>
            </a:pPr>
            <a:r>
              <a:rPr lang="en-US" dirty="0">
                <a:hlinkClick r:id="rId31"/>
              </a:rPr>
              <a:t>https://</a:t>
            </a:r>
            <a:r>
              <a:rPr lang="en-US" dirty="0" smtClean="0">
                <a:hlinkClick r:id="rId31"/>
              </a:rPr>
              <a:t>en.wikipedia.org/wiki/Ice-sheet_dynamics</a:t>
            </a:r>
            <a:endParaRPr lang="en-US" dirty="0" smtClean="0"/>
          </a:p>
          <a:p>
            <a:pPr>
              <a:buFont typeface="Wingdings" charset="2"/>
              <a:buChar char="q"/>
            </a:pPr>
            <a:endParaRPr lang="en-US" dirty="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a:p>
          <a:p>
            <a:pPr>
              <a:buFont typeface="Wingdings" charset="2"/>
              <a:buChar char="q"/>
            </a:pPr>
            <a:endParaRPr lang="en-US" dirty="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a:p>
          <a:p>
            <a:pPr>
              <a:buFont typeface="Wingdings" charset="2"/>
              <a:buChar char="q"/>
            </a:pPr>
            <a:endParaRPr lang="en-US" dirty="0" smtClean="0"/>
          </a:p>
          <a:p>
            <a:pPr>
              <a:buFont typeface="Wingdings" charset="2"/>
              <a:buChar char="q"/>
            </a:pPr>
            <a:endParaRPr lang="en-US" dirty="0"/>
          </a:p>
          <a:p>
            <a:pPr>
              <a:buFont typeface="Wingdings" charset="2"/>
              <a:buChar char="q"/>
            </a:pPr>
            <a:endParaRPr lang="en-US" dirty="0"/>
          </a:p>
          <a:p>
            <a:pPr>
              <a:buFont typeface="Wingdings" charset="2"/>
              <a:buChar char="q"/>
            </a:pPr>
            <a:endParaRPr lang="en-US" dirty="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smtClean="0"/>
          </a:p>
          <a:p>
            <a:pPr>
              <a:buFont typeface="Wingdings" charset="2"/>
              <a:buChar char="q"/>
            </a:pPr>
            <a:endParaRPr lang="en-US" dirty="0"/>
          </a:p>
        </p:txBody>
      </p:sp>
    </p:spTree>
    <p:extLst>
      <p:ext uri="{BB962C8B-B14F-4D97-AF65-F5344CB8AC3E}">
        <p14:creationId xmlns:p14="http://schemas.microsoft.com/office/powerpoint/2010/main" val="2122556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18825</TotalTime>
  <Words>841</Words>
  <Application>Microsoft Macintosh PowerPoint</Application>
  <PresentationFormat>Widescreen</PresentationFormat>
  <Paragraphs>143</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Abadi MT Condensed Extra Bold</vt:lpstr>
      <vt:lpstr>Abadi MT Condensed Light</vt:lpstr>
      <vt:lpstr>Calibri</vt:lpstr>
      <vt:lpstr>Century Gothic</vt:lpstr>
      <vt:lpstr>Wingdings</vt:lpstr>
      <vt:lpstr>Arial</vt:lpstr>
      <vt:lpstr>Vapor Trail</vt:lpstr>
      <vt:lpstr>COEVOLUTION OF THE EARTH’S SYSTEMS AND LIFE ON EARTH</vt:lpstr>
      <vt:lpstr>Provide evidence for the simultaneous coevolution of Earth's systems and life on Earth  </vt:lpstr>
      <vt:lpstr>What is coevolution?</vt:lpstr>
      <vt:lpstr>Earth’s spheres </vt:lpstr>
      <vt:lpstr>Photosynthetic life vs. Atmosphere</vt:lpstr>
      <vt:lpstr>Microbial life vs. Lithosphere/Geosphere</vt:lpstr>
      <vt:lpstr>Coral Reefs vs. Hydrosphere</vt:lpstr>
      <vt:lpstr>Glaciers vs. Cryosphere</vt:lpstr>
      <vt:lpstr>Works cited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REGARDING THE SIMOULTANEOUS COEVOLUTION OF THE EARTH’S SYSTEMS AND LIFE ON EARTH</dc:title>
  <dc:creator>Microsoft Office User</dc:creator>
  <cp:lastModifiedBy>Microsoft Office User</cp:lastModifiedBy>
  <cp:revision>65</cp:revision>
  <dcterms:created xsi:type="dcterms:W3CDTF">2016-04-08T14:36:03Z</dcterms:created>
  <dcterms:modified xsi:type="dcterms:W3CDTF">2016-04-26T21:16:00Z</dcterms:modified>
</cp:coreProperties>
</file>